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notesMasterIdLst>
    <p:notesMasterId r:id="rId18"/>
  </p:notesMasterIdLst>
  <p:sldIdLst>
    <p:sldId id="256" r:id="rId2"/>
    <p:sldId id="257" r:id="rId3"/>
    <p:sldId id="260" r:id="rId4"/>
    <p:sldId id="261" r:id="rId5"/>
    <p:sldId id="264" r:id="rId6"/>
    <p:sldId id="263" r:id="rId7"/>
    <p:sldId id="265" r:id="rId8"/>
    <p:sldId id="267" r:id="rId9"/>
    <p:sldId id="268" r:id="rId10"/>
    <p:sldId id="269" r:id="rId11"/>
    <p:sldId id="271" r:id="rId12"/>
    <p:sldId id="273" r:id="rId13"/>
    <p:sldId id="258" r:id="rId14"/>
    <p:sldId id="274" r:id="rId15"/>
    <p:sldId id="272" r:id="rId16"/>
    <p:sldId id="275" r:id="rId17"/>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50" autoAdjust="0"/>
    <p:restoredTop sz="94660"/>
  </p:normalViewPr>
  <p:slideViewPr>
    <p:cSldViewPr snapToGrid="0">
      <p:cViewPr varScale="1">
        <p:scale>
          <a:sx n="76" d="100"/>
          <a:sy n="76" d="100"/>
        </p:scale>
        <p:origin x="4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83828144-9FE4-4178-BB7C-14DD41FF279E}" type="datetimeFigureOut">
              <a:rPr lang="en-US" smtClean="0"/>
              <a:t>11/16/2019</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DEF12DD0-6173-4956-9ECE-3E7F79BC8700}" type="slidenum">
              <a:rPr lang="en-US" smtClean="0"/>
              <a:t>‹#›</a:t>
            </a:fld>
            <a:endParaRPr lang="en-US"/>
          </a:p>
        </p:txBody>
      </p:sp>
    </p:spTree>
    <p:extLst>
      <p:ext uri="{BB962C8B-B14F-4D97-AF65-F5344CB8AC3E}">
        <p14:creationId xmlns:p14="http://schemas.microsoft.com/office/powerpoint/2010/main" val="598232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8</a:t>
            </a:fld>
            <a:endParaRPr lang="en-US"/>
          </a:p>
        </p:txBody>
      </p:sp>
    </p:spTree>
    <p:extLst>
      <p:ext uri="{BB962C8B-B14F-4D97-AF65-F5344CB8AC3E}">
        <p14:creationId xmlns:p14="http://schemas.microsoft.com/office/powerpoint/2010/main" val="1427719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9</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10</a:t>
            </a:fld>
            <a:endParaRPr lang="en-US"/>
          </a:p>
        </p:txBody>
      </p:sp>
    </p:spTree>
    <p:extLst>
      <p:ext uri="{BB962C8B-B14F-4D97-AF65-F5344CB8AC3E}">
        <p14:creationId xmlns:p14="http://schemas.microsoft.com/office/powerpoint/2010/main" val="335600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11</a:t>
            </a:fld>
            <a:endParaRPr lang="en-US"/>
          </a:p>
        </p:txBody>
      </p:sp>
    </p:spTree>
    <p:extLst>
      <p:ext uri="{BB962C8B-B14F-4D97-AF65-F5344CB8AC3E}">
        <p14:creationId xmlns:p14="http://schemas.microsoft.com/office/powerpoint/2010/main" val="149714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12</a:t>
            </a:fld>
            <a:endParaRPr lang="en-US"/>
          </a:p>
        </p:txBody>
      </p:sp>
    </p:spTree>
    <p:extLst>
      <p:ext uri="{BB962C8B-B14F-4D97-AF65-F5344CB8AC3E}">
        <p14:creationId xmlns:p14="http://schemas.microsoft.com/office/powerpoint/2010/main" val="4183450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11/16/2019</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11/16/2019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11/16/2019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11/16/2019</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3.glb"/><Relationship Id="rId13" Type="http://schemas.openxmlformats.org/officeDocument/2006/relationships/image" Target="../media/image4.png"/><Relationship Id="rId1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2.png"/><Relationship Id="rId12" Type="http://schemas.openxmlformats.org/officeDocument/2006/relationships/image" Target="../media/image4.png"/><Relationship Id="rId17" Type="http://schemas.microsoft.com/office/2017/06/relationships/model3d" Target="../media/model3d6.glb"/><Relationship Id="rId2" Type="http://schemas.microsoft.com/office/2017/06/relationships/model3d" Target="../media/model3d1.glb"/><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11" Type="http://schemas.microsoft.com/office/2017/06/relationships/model3d" Target="../media/model3d4.glb"/><Relationship Id="rId5" Type="http://schemas.microsoft.com/office/2017/06/relationships/model3d" Target="../media/model3d2.glb"/><Relationship Id="rId15" Type="http://schemas.openxmlformats.org/officeDocument/2006/relationships/image" Target="../media/image5.png"/><Relationship Id="rId10" Type="http://schemas.openxmlformats.org/officeDocument/2006/relationships/image" Target="../media/image3.png"/><Relationship Id="rId19"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3.png"/><Relationship Id="rId14" Type="http://schemas.microsoft.com/office/2017/06/relationships/model3d" Target="../media/model3d5.glb"/></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18667B-FB6F-498D-8932-1B1C3F235EC3}"/>
              </a:ext>
            </a:extLst>
          </p:cNvPr>
          <p:cNvSpPr>
            <a:spLocks noGrp="1"/>
          </p:cNvSpPr>
          <p:nvPr>
            <p:ph type="subTitle" idx="4294967295"/>
          </p:nvPr>
        </p:nvSpPr>
        <p:spPr>
          <a:xfrm>
            <a:off x="1544636" y="2714329"/>
            <a:ext cx="8767762" cy="1524000"/>
          </a:xfrm>
        </p:spPr>
        <p:txBody>
          <a:bodyPr>
            <a:normAutofit/>
          </a:bodyPr>
          <a:lstStyle/>
          <a:p>
            <a:pPr marL="45720" indent="0">
              <a:buNone/>
            </a:pPr>
            <a:r>
              <a:rPr lang="en-US" sz="4800" dirty="0"/>
              <a:t>THAT AFFECT FOOD CHOICES</a:t>
            </a:r>
          </a:p>
        </p:txBody>
      </p:sp>
      <p:sp>
        <p:nvSpPr>
          <p:cNvPr id="2" name="Title 1">
            <a:extLst>
              <a:ext uri="{FF2B5EF4-FFF2-40B4-BE49-F238E27FC236}">
                <a16:creationId xmlns:a16="http://schemas.microsoft.com/office/drawing/2014/main" id="{7F927DB7-B1BA-4965-BEFD-13158850630B}"/>
              </a:ext>
            </a:extLst>
          </p:cNvPr>
          <p:cNvSpPr>
            <a:spLocks noGrp="1"/>
          </p:cNvSpPr>
          <p:nvPr>
            <p:ph type="title" idx="4294967295"/>
          </p:nvPr>
        </p:nvSpPr>
        <p:spPr>
          <a:xfrm>
            <a:off x="1544637" y="300038"/>
            <a:ext cx="8247063" cy="1357312"/>
          </a:xfrm>
        </p:spPr>
        <p:txBody>
          <a:bodyPr>
            <a:normAutofit/>
          </a:bodyPr>
          <a:lstStyle/>
          <a:p>
            <a:pPr algn="ctr"/>
            <a:r>
              <a:rPr lang="en-US" sz="6000" dirty="0"/>
              <a:t>Environmental Factors</a:t>
            </a:r>
          </a:p>
        </p:txBody>
      </p:sp>
      <mc:AlternateContent xmlns:mc="http://schemas.openxmlformats.org/markup-compatibility/2006" xmlns:am3d="http://schemas.microsoft.com/office/drawing/2017/model3d">
        <mc:Choice Requires="am3d">
          <p:graphicFrame>
            <p:nvGraphicFramePr>
              <p:cNvPr id="4" name="3D Model 3" descr="Cheeseburger">
                <a:extLst>
                  <a:ext uri="{FF2B5EF4-FFF2-40B4-BE49-F238E27FC236}">
                    <a16:creationId xmlns:a16="http://schemas.microsoft.com/office/drawing/2014/main" id="{4E73F2C7-60A0-443D-8F47-EB700158C6D9}"/>
                  </a:ext>
                </a:extLst>
              </p:cNvPr>
              <p:cNvGraphicFramePr>
                <a:graphicFrameLocks noChangeAspect="1"/>
              </p:cNvGraphicFramePr>
              <p:nvPr>
                <p:extLst>
                  <p:ext uri="{D42A27DB-BD31-4B8C-83A1-F6EECF244321}">
                    <p14:modId xmlns:p14="http://schemas.microsoft.com/office/powerpoint/2010/main" val="1793441442"/>
                  </p:ext>
                </p:extLst>
              </p:nvPr>
            </p:nvGraphicFramePr>
            <p:xfrm>
              <a:off x="226754" y="936317"/>
              <a:ext cx="1475047" cy="1608277"/>
            </p:xfrm>
            <a:graphic>
              <a:graphicData uri="http://schemas.microsoft.com/office/drawing/2017/model3d">
                <am3d:model3d r:embed="rId2">
                  <am3d:spPr>
                    <a:xfrm>
                      <a:off x="0" y="0"/>
                      <a:ext cx="1475047" cy="1608277"/>
                    </a:xfrm>
                    <a:prstGeom prst="rect">
                      <a:avLst/>
                    </a:prstGeom>
                  </am3d:spPr>
                  <am3d:camera>
                    <am3d:pos x="0" y="0" z="78815377"/>
                    <am3d:up dx="0" dy="36000000" dz="0"/>
                    <am3d:lookAt x="0" y="0" z="0"/>
                    <am3d:perspective fov="2700000"/>
                  </am3d:camera>
                  <am3d:trans>
                    <am3d:meterPerModelUnit n="7926745" d="1000000"/>
                    <am3d:preTrans dx="274303" dy="-16521933" dz="-679637"/>
                    <am3d:scale>
                      <am3d:sx n="1000000" d="1000000"/>
                      <am3d:sy n="1000000" d="1000000"/>
                      <am3d:sz n="1000000" d="1000000"/>
                    </am3d:scale>
                    <am3d:rot ax="2141731" ay="-360012" az="-257697"/>
                    <am3d:postTrans dx="0" dy="0" dz="0"/>
                  </am3d:trans>
                  <am3d:raster rName="Office3DRenderer" rVer="16.0.8326">
                    <am3d:blip r:embed="rId3"/>
                  </am3d:raster>
                  <am3d:objViewport viewportSz="25599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Cheeseburger">
                <a:extLst>
                  <a:ext uri="{FF2B5EF4-FFF2-40B4-BE49-F238E27FC236}">
                    <a16:creationId xmlns:a16="http://schemas.microsoft.com/office/drawing/2014/main" id="{4E73F2C7-60A0-443D-8F47-EB700158C6D9}"/>
                  </a:ext>
                </a:extLst>
              </p:cNvPr>
              <p:cNvPicPr>
                <a:picLocks noGrp="1" noRot="1" noChangeAspect="1" noMove="1" noResize="1" noEditPoints="1" noAdjustHandles="1" noChangeArrowheads="1" noChangeShapeType="1" noCrop="1"/>
              </p:cNvPicPr>
              <p:nvPr/>
            </p:nvPicPr>
            <p:blipFill>
              <a:blip r:embed="rId4"/>
              <a:stretch>
                <a:fillRect/>
              </a:stretch>
            </p:blipFill>
            <p:spPr>
              <a:xfrm>
                <a:off x="226754" y="936317"/>
                <a:ext cx="1475047" cy="160827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5" name="3D Model 4" descr="Apple">
                <a:extLst>
                  <a:ext uri="{FF2B5EF4-FFF2-40B4-BE49-F238E27FC236}">
                    <a16:creationId xmlns:a16="http://schemas.microsoft.com/office/drawing/2014/main" id="{7EE1789C-CF5A-4D21-9FDB-390E2210CB2C}"/>
                  </a:ext>
                </a:extLst>
              </p:cNvPr>
              <p:cNvGraphicFramePr>
                <a:graphicFrameLocks noChangeAspect="1"/>
              </p:cNvGraphicFramePr>
              <p:nvPr>
                <p:extLst>
                  <p:ext uri="{D42A27DB-BD31-4B8C-83A1-F6EECF244321}">
                    <p14:modId xmlns:p14="http://schemas.microsoft.com/office/powerpoint/2010/main" val="1004247978"/>
                  </p:ext>
                </p:extLst>
              </p:nvPr>
            </p:nvGraphicFramePr>
            <p:xfrm>
              <a:off x="9571415" y="3645637"/>
              <a:ext cx="2190556" cy="2685813"/>
            </p:xfrm>
            <a:graphic>
              <a:graphicData uri="http://schemas.microsoft.com/office/drawing/2017/model3d">
                <am3d:model3d r:embed="rId5">
                  <am3d:spPr>
                    <a:xfrm>
                      <a:off x="0" y="0"/>
                      <a:ext cx="2190556" cy="2685813"/>
                    </a:xfrm>
                    <a:prstGeom prst="rect">
                      <a:avLst/>
                    </a:prstGeom>
                  </am3d:spPr>
                  <am3d:camera>
                    <am3d:pos x="0" y="0" z="69112883"/>
                    <am3d:up dx="0" dy="36000000" dz="0"/>
                    <am3d:lookAt x="0" y="0" z="0"/>
                    <am3d:perspective fov="2700000"/>
                  </am3d:camera>
                  <am3d:trans>
                    <am3d:meterPerModelUnit n="5921396" d="1000000"/>
                    <am3d:preTrans dx="0" dy="-18009544" dz="0"/>
                    <am3d:scale>
                      <am3d:sx n="1000000" d="1000000"/>
                      <am3d:sy n="1000000" d="1000000"/>
                      <am3d:sz n="1000000" d="1000000"/>
                    </am3d:scale>
                    <am3d:rot ax="2985641" ay="-769120" az="-881481"/>
                    <am3d:postTrans dx="0" dy="0" dz="0"/>
                  </am3d:trans>
                  <am3d:raster rName="Office3DRenderer" rVer="16.0.8326">
                    <am3d:blip r:embed="rId6"/>
                  </am3d:raster>
                  <am3d:objViewport viewportSz="42668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Model 4" descr="Apple">
                <a:extLst>
                  <a:ext uri="{FF2B5EF4-FFF2-40B4-BE49-F238E27FC236}">
                    <a16:creationId xmlns:a16="http://schemas.microsoft.com/office/drawing/2014/main" id="{7EE1789C-CF5A-4D21-9FDB-390E2210CB2C}"/>
                  </a:ext>
                </a:extLst>
              </p:cNvPr>
              <p:cNvPicPr>
                <a:picLocks noGrp="1" noRot="1" noChangeAspect="1" noMove="1" noResize="1" noEditPoints="1" noAdjustHandles="1" noChangeArrowheads="1" noChangeShapeType="1" noCrop="1"/>
              </p:cNvPicPr>
              <p:nvPr/>
            </p:nvPicPr>
            <p:blipFill>
              <a:blip r:embed="rId7"/>
              <a:stretch>
                <a:fillRect/>
              </a:stretch>
            </p:blipFill>
            <p:spPr>
              <a:xfrm>
                <a:off x="9571415" y="3645637"/>
                <a:ext cx="2190556" cy="2685813"/>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6" name="3D Model 5" descr="Gold coins">
                <a:extLst>
                  <a:ext uri="{FF2B5EF4-FFF2-40B4-BE49-F238E27FC236}">
                    <a16:creationId xmlns:a16="http://schemas.microsoft.com/office/drawing/2014/main" id="{D7462853-0F97-4149-949A-6DCA646AEEEB}"/>
                  </a:ext>
                </a:extLst>
              </p:cNvPr>
              <p:cNvGraphicFramePr>
                <a:graphicFrameLocks noChangeAspect="1"/>
              </p:cNvGraphicFramePr>
              <p:nvPr>
                <p:extLst>
                  <p:ext uri="{D42A27DB-BD31-4B8C-83A1-F6EECF244321}">
                    <p14:modId xmlns:p14="http://schemas.microsoft.com/office/powerpoint/2010/main" val="3751237582"/>
                  </p:ext>
                </p:extLst>
              </p:nvPr>
            </p:nvGraphicFramePr>
            <p:xfrm>
              <a:off x="9489180" y="300351"/>
              <a:ext cx="2873397" cy="2378641"/>
            </p:xfrm>
            <a:graphic>
              <a:graphicData uri="http://schemas.microsoft.com/office/drawing/2017/model3d">
                <am3d:model3d r:embed="rId8">
                  <am3d:spPr>
                    <a:xfrm>
                      <a:off x="0" y="0"/>
                      <a:ext cx="2873397" cy="2378641"/>
                    </a:xfrm>
                    <a:prstGeom prst="rect">
                      <a:avLst/>
                    </a:prstGeom>
                  </am3d:spPr>
                  <am3d:camera>
                    <am3d:pos x="0" y="0" z="66316102"/>
                    <am3d:up dx="0" dy="36000000" dz="0"/>
                    <am3d:lookAt x="0" y="0" z="0"/>
                    <am3d:perspective fov="2700000"/>
                  </am3d:camera>
                  <am3d:trans>
                    <am3d:meterPerModelUnit n="173461" d="1000000"/>
                    <am3d:preTrans dx="723681" dy="-10108787" dz="6133181"/>
                    <am3d:scale>
                      <am3d:sx n="1000000" d="1000000"/>
                      <am3d:sy n="1000000" d="1000000"/>
                      <am3d:sz n="1000000" d="1000000"/>
                    </am3d:scale>
                    <am3d:rot ax="1180517" ay="-2880145" az="-892887"/>
                    <am3d:postTrans dx="0" dy="0" dz="0"/>
                  </am3d:trans>
                  <am3d:raster rName="Office3DRenderer" rVer="16.0.8326">
                    <am3d:blip r:embed="rId9"/>
                  </am3d:raster>
                  <am3d:objViewport viewportSz="38629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Gold coins">
                <a:extLst>
                  <a:ext uri="{FF2B5EF4-FFF2-40B4-BE49-F238E27FC236}">
                    <a16:creationId xmlns:a16="http://schemas.microsoft.com/office/drawing/2014/main" id="{D7462853-0F97-4149-949A-6DCA646AEEEB}"/>
                  </a:ext>
                </a:extLst>
              </p:cNvPr>
              <p:cNvPicPr>
                <a:picLocks noGrp="1" noRot="1" noChangeAspect="1" noMove="1" noResize="1" noEditPoints="1" noAdjustHandles="1" noChangeArrowheads="1" noChangeShapeType="1" noCrop="1"/>
              </p:cNvPicPr>
              <p:nvPr/>
            </p:nvPicPr>
            <p:blipFill>
              <a:blip r:embed="rId10"/>
              <a:stretch>
                <a:fillRect/>
              </a:stretch>
            </p:blipFill>
            <p:spPr>
              <a:xfrm>
                <a:off x="9489180" y="300351"/>
                <a:ext cx="2873397" cy="2378641"/>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7" name="3D Model 6" descr="Cupcake">
                <a:extLst>
                  <a:ext uri="{FF2B5EF4-FFF2-40B4-BE49-F238E27FC236}">
                    <a16:creationId xmlns:a16="http://schemas.microsoft.com/office/drawing/2014/main" id="{685D2EE5-715C-47BA-99C5-747498C63FA8}"/>
                  </a:ext>
                </a:extLst>
              </p:cNvPr>
              <p:cNvGraphicFramePr>
                <a:graphicFrameLocks noChangeAspect="1"/>
              </p:cNvGraphicFramePr>
              <p:nvPr>
                <p:extLst>
                  <p:ext uri="{D42A27DB-BD31-4B8C-83A1-F6EECF244321}">
                    <p14:modId xmlns:p14="http://schemas.microsoft.com/office/powerpoint/2010/main" val="1328081807"/>
                  </p:ext>
                </p:extLst>
              </p:nvPr>
            </p:nvGraphicFramePr>
            <p:xfrm>
              <a:off x="5203446" y="1489618"/>
              <a:ext cx="1139510" cy="1329427"/>
            </p:xfrm>
            <a:graphic>
              <a:graphicData uri="http://schemas.microsoft.com/office/drawing/2017/model3d">
                <am3d:model3d r:embed="rId11">
                  <am3d:spPr>
                    <a:xfrm>
                      <a:off x="0" y="0"/>
                      <a:ext cx="1139510" cy="1329427"/>
                    </a:xfrm>
                    <a:prstGeom prst="rect">
                      <a:avLst/>
                    </a:prstGeom>
                  </am3d:spPr>
                  <am3d:camera>
                    <am3d:pos x="0" y="0" z="75946168"/>
                    <am3d:up dx="0" dy="36000000" dz="0"/>
                    <am3d:lookAt x="0" y="0" z="0"/>
                    <am3d:perspective fov="2700000"/>
                  </am3d:camera>
                  <am3d:trans>
                    <am3d:meterPerModelUnit n="44467921" d="1000000"/>
                    <am3d:preTrans dx="-69366" dy="-18000000" dz="18227"/>
                    <am3d:scale>
                      <am3d:sx n="1000000" d="1000000"/>
                      <am3d:sy n="1000000" d="1000000"/>
                      <am3d:sz n="1000000" d="1000000"/>
                    </am3d:scale>
                    <am3d:rot ax="3951483" ay="-1081660" az="-2077476"/>
                    <am3d:postTrans dx="0" dy="0" dz="0"/>
                  </am3d:trans>
                  <am3d:raster rName="Office3DRenderer" rVer="16.0.8326">
                    <am3d:blip r:embed="rId12"/>
                  </am3d:raster>
                  <am3d:objViewport viewportSz="21460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Cupcake">
                <a:extLst>
                  <a:ext uri="{FF2B5EF4-FFF2-40B4-BE49-F238E27FC236}">
                    <a16:creationId xmlns:a16="http://schemas.microsoft.com/office/drawing/2014/main" id="{685D2EE5-715C-47BA-99C5-747498C63FA8}"/>
                  </a:ext>
                </a:extLst>
              </p:cNvPr>
              <p:cNvPicPr>
                <a:picLocks noGrp="1" noRot="1" noChangeAspect="1" noMove="1" noResize="1" noEditPoints="1" noAdjustHandles="1" noChangeArrowheads="1" noChangeShapeType="1" noCrop="1"/>
              </p:cNvPicPr>
              <p:nvPr/>
            </p:nvPicPr>
            <p:blipFill>
              <a:blip r:embed="rId13"/>
              <a:stretch>
                <a:fillRect/>
              </a:stretch>
            </p:blipFill>
            <p:spPr>
              <a:xfrm>
                <a:off x="5203446" y="1489618"/>
                <a:ext cx="1139510" cy="132942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Half Pint of Milk">
                <a:extLst>
                  <a:ext uri="{FF2B5EF4-FFF2-40B4-BE49-F238E27FC236}">
                    <a16:creationId xmlns:a16="http://schemas.microsoft.com/office/drawing/2014/main" id="{6F3B1FEF-8114-412E-95FD-8978E14D089E}"/>
                  </a:ext>
                </a:extLst>
              </p:cNvPr>
              <p:cNvGraphicFramePr>
                <a:graphicFrameLocks noChangeAspect="1"/>
              </p:cNvGraphicFramePr>
              <p:nvPr>
                <p:extLst>
                  <p:ext uri="{D42A27DB-BD31-4B8C-83A1-F6EECF244321}">
                    <p14:modId xmlns:p14="http://schemas.microsoft.com/office/powerpoint/2010/main" val="3882614914"/>
                  </p:ext>
                </p:extLst>
              </p:nvPr>
            </p:nvGraphicFramePr>
            <p:xfrm>
              <a:off x="764992" y="3959651"/>
              <a:ext cx="1559289" cy="2072712"/>
            </p:xfrm>
            <a:graphic>
              <a:graphicData uri="http://schemas.microsoft.com/office/drawing/2017/model3d">
                <am3d:model3d r:embed="rId14">
                  <am3d:spPr>
                    <a:xfrm>
                      <a:off x="0" y="0"/>
                      <a:ext cx="1559289" cy="2072712"/>
                    </a:xfrm>
                    <a:prstGeom prst="rect">
                      <a:avLst/>
                    </a:prstGeom>
                  </am3d:spPr>
                  <am3d:camera>
                    <am3d:pos x="0" y="0" z="58520118"/>
                    <am3d:up dx="0" dy="36000000" dz="0"/>
                    <am3d:lookAt x="0" y="0" z="0"/>
                    <am3d:perspective fov="2700000"/>
                  </am3d:camera>
                  <am3d:trans>
                    <am3d:meterPerModelUnit n="7036671" d="1000000"/>
                    <am3d:preTrans dx="26525" dy="-18297568" dz="33136"/>
                    <am3d:scale>
                      <am3d:sx n="1000000" d="1000000"/>
                      <am3d:sy n="1000000" d="1000000"/>
                      <am3d:sz n="1000000" d="1000000"/>
                    </am3d:scale>
                    <am3d:rot ax="2081814" ay="-81934" az="-56711"/>
                    <am3d:postTrans dx="0" dy="0" dz="0"/>
                  </am3d:trans>
                  <am3d:raster rName="Office3DRenderer" rVer="16.0.8326">
                    <am3d:blip r:embed="rId15"/>
                  </am3d:raster>
                  <am3d:objViewport viewportSz="26431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Half Pint of Milk">
                <a:extLst>
                  <a:ext uri="{FF2B5EF4-FFF2-40B4-BE49-F238E27FC236}">
                    <a16:creationId xmlns:a16="http://schemas.microsoft.com/office/drawing/2014/main" id="{6F3B1FEF-8114-412E-95FD-8978E14D089E}"/>
                  </a:ext>
                </a:extLst>
              </p:cNvPr>
              <p:cNvPicPr>
                <a:picLocks noGrp="1" noRot="1" noChangeAspect="1" noMove="1" noResize="1" noEditPoints="1" noAdjustHandles="1" noChangeArrowheads="1" noChangeShapeType="1" noCrop="1"/>
              </p:cNvPicPr>
              <p:nvPr/>
            </p:nvPicPr>
            <p:blipFill>
              <a:blip r:embed="rId16"/>
              <a:stretch>
                <a:fillRect/>
              </a:stretch>
            </p:blipFill>
            <p:spPr>
              <a:xfrm>
                <a:off x="764992" y="3959651"/>
                <a:ext cx="1559289" cy="207271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9" name="3D Model 8" descr="Broccoli">
                <a:extLst>
                  <a:ext uri="{FF2B5EF4-FFF2-40B4-BE49-F238E27FC236}">
                    <a16:creationId xmlns:a16="http://schemas.microsoft.com/office/drawing/2014/main" id="{15A48DD0-0197-4657-BC2F-827897614B3F}"/>
                  </a:ext>
                </a:extLst>
              </p:cNvPr>
              <p:cNvGraphicFramePr>
                <a:graphicFrameLocks noChangeAspect="1"/>
              </p:cNvGraphicFramePr>
              <p:nvPr>
                <p:extLst>
                  <p:ext uri="{D42A27DB-BD31-4B8C-83A1-F6EECF244321}">
                    <p14:modId xmlns:p14="http://schemas.microsoft.com/office/powerpoint/2010/main" val="93076847"/>
                  </p:ext>
                </p:extLst>
              </p:nvPr>
            </p:nvGraphicFramePr>
            <p:xfrm>
              <a:off x="5155029" y="4245560"/>
              <a:ext cx="2043031" cy="1986015"/>
            </p:xfrm>
            <a:graphic>
              <a:graphicData uri="http://schemas.microsoft.com/office/drawing/2017/model3d">
                <am3d:model3d r:embed="rId17">
                  <am3d:spPr>
                    <a:xfrm>
                      <a:off x="0" y="0"/>
                      <a:ext cx="2043031" cy="1986015"/>
                    </a:xfrm>
                    <a:prstGeom prst="rect">
                      <a:avLst/>
                    </a:prstGeom>
                  </am3d:spPr>
                  <am3d:camera>
                    <am3d:pos x="0" y="0" z="78717667"/>
                    <am3d:up dx="0" dy="36000000" dz="0"/>
                    <am3d:lookAt x="0" y="0" z="0"/>
                    <am3d:perspective fov="2700000"/>
                  </am3d:camera>
                  <am3d:trans>
                    <am3d:meterPerModelUnit n="5640537" d="1000000"/>
                    <am3d:preTrans dx="625498" dy="-16637276" dz="-1809294"/>
                    <am3d:scale>
                      <am3d:sx n="1000000" d="1000000"/>
                      <am3d:sy n="1000000" d="1000000"/>
                      <am3d:sz n="1000000" d="1000000"/>
                    </am3d:scale>
                    <am3d:rot ax="4005067" ay="-523696" az="-1167226"/>
                    <am3d:postTrans dx="0" dy="0" dz="0"/>
                  </am3d:trans>
                  <am3d:raster rName="Office3DRenderer" rVer="16.0.8326">
                    <am3d:blip r:embed="rId18"/>
                  </am3d:raster>
                  <am3d:objViewport viewportSz="38104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Broccoli">
                <a:extLst>
                  <a:ext uri="{FF2B5EF4-FFF2-40B4-BE49-F238E27FC236}">
                    <a16:creationId xmlns:a16="http://schemas.microsoft.com/office/drawing/2014/main" id="{15A48DD0-0197-4657-BC2F-827897614B3F}"/>
                  </a:ext>
                </a:extLst>
              </p:cNvPr>
              <p:cNvPicPr>
                <a:picLocks noGrp="1" noRot="1" noChangeAspect="1" noMove="1" noResize="1" noEditPoints="1" noAdjustHandles="1" noChangeArrowheads="1" noChangeShapeType="1" noCrop="1"/>
              </p:cNvPicPr>
              <p:nvPr/>
            </p:nvPicPr>
            <p:blipFill>
              <a:blip r:embed="rId19"/>
              <a:stretch>
                <a:fillRect/>
              </a:stretch>
            </p:blipFill>
            <p:spPr>
              <a:xfrm>
                <a:off x="5155029" y="4245560"/>
                <a:ext cx="2043031" cy="1986015"/>
              </a:xfrm>
              <a:prstGeom prst="rect">
                <a:avLst/>
              </a:prstGeom>
            </p:spPr>
          </p:pic>
        </mc:Fallback>
      </mc:AlternateContent>
    </p:spTree>
    <p:extLst>
      <p:ext uri="{BB962C8B-B14F-4D97-AF65-F5344CB8AC3E}">
        <p14:creationId xmlns:p14="http://schemas.microsoft.com/office/powerpoint/2010/main" val="1946424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44DBCC-2DE0-4962-AEBA-B47F898307A6}"/>
              </a:ext>
            </a:extLst>
          </p:cNvPr>
          <p:cNvSpPr txBox="1">
            <a:spLocks/>
          </p:cNvSpPr>
          <p:nvPr/>
        </p:nvSpPr>
        <p:spPr>
          <a:xfrm>
            <a:off x="1906812" y="632069"/>
            <a:ext cx="8378376" cy="967132"/>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867" dirty="0"/>
              <a:t>Analytical Distribution</a:t>
            </a:r>
          </a:p>
        </p:txBody>
      </p:sp>
      <p:pic>
        <p:nvPicPr>
          <p:cNvPr id="8876" name="Picture 8875" descr="A screenshot of a cell phone&#10;&#10;Description automatically generated">
            <a:extLst>
              <a:ext uri="{FF2B5EF4-FFF2-40B4-BE49-F238E27FC236}">
                <a16:creationId xmlns:a16="http://schemas.microsoft.com/office/drawing/2014/main" id="{80B27C52-BFD5-47DB-A3A6-30E3A424D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125" y="1663700"/>
            <a:ext cx="6115749" cy="3530600"/>
          </a:xfrm>
          <a:prstGeom prst="rect">
            <a:avLst/>
          </a:prstGeom>
        </p:spPr>
      </p:pic>
    </p:spTree>
    <p:extLst>
      <p:ext uri="{BB962C8B-B14F-4D97-AF65-F5344CB8AC3E}">
        <p14:creationId xmlns:p14="http://schemas.microsoft.com/office/powerpoint/2010/main" val="2153780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44DBCC-2DE0-4962-AEBA-B47F898307A6}"/>
              </a:ext>
            </a:extLst>
          </p:cNvPr>
          <p:cNvSpPr txBox="1">
            <a:spLocks/>
          </p:cNvSpPr>
          <p:nvPr/>
        </p:nvSpPr>
        <p:spPr>
          <a:xfrm>
            <a:off x="1727129" y="393895"/>
            <a:ext cx="8287576" cy="102297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867" dirty="0"/>
              <a:t>Scatterplot</a:t>
            </a:r>
          </a:p>
        </p:txBody>
      </p:sp>
      <p:pic>
        <p:nvPicPr>
          <p:cNvPr id="9112" name="Picture 9111" descr="A screenshot of a cell phone&#10;&#10;Description automatically generated">
            <a:extLst>
              <a:ext uri="{FF2B5EF4-FFF2-40B4-BE49-F238E27FC236}">
                <a16:creationId xmlns:a16="http://schemas.microsoft.com/office/drawing/2014/main" id="{CDE07151-1FF2-4D91-9EB3-91CE56955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346" y="1663699"/>
            <a:ext cx="9189679" cy="4596423"/>
          </a:xfrm>
          <a:prstGeom prst="rect">
            <a:avLst/>
          </a:prstGeom>
        </p:spPr>
      </p:pic>
    </p:spTree>
    <p:extLst>
      <p:ext uri="{BB962C8B-B14F-4D97-AF65-F5344CB8AC3E}">
        <p14:creationId xmlns:p14="http://schemas.microsoft.com/office/powerpoint/2010/main" val="4030680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44DBCC-2DE0-4962-AEBA-B47F898307A6}"/>
              </a:ext>
            </a:extLst>
          </p:cNvPr>
          <p:cNvSpPr txBox="1">
            <a:spLocks/>
          </p:cNvSpPr>
          <p:nvPr/>
        </p:nvSpPr>
        <p:spPr>
          <a:xfrm>
            <a:off x="2057720" y="4937331"/>
            <a:ext cx="8378376" cy="967132"/>
          </a:xfrm>
          <a:prstGeom prst="rect">
            <a:avLst/>
          </a:prstGeom>
        </p:spPr>
        <p:txBody>
          <a:bodyP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867" dirty="0"/>
              <a:t>Scatter Plot</a:t>
            </a:r>
          </a:p>
        </p:txBody>
      </p:sp>
      <p:pic>
        <p:nvPicPr>
          <p:cNvPr id="3" name="Picture 2" descr="A picture containing monitor, computer, white&#10;&#10;Description automatically generated">
            <a:extLst>
              <a:ext uri="{FF2B5EF4-FFF2-40B4-BE49-F238E27FC236}">
                <a16:creationId xmlns:a16="http://schemas.microsoft.com/office/drawing/2014/main" id="{42744FEA-C058-44C4-B623-6DB5B352B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34" y="249247"/>
            <a:ext cx="11565348" cy="4238346"/>
          </a:xfrm>
          <a:prstGeom prst="rect">
            <a:avLst/>
          </a:prstGeom>
        </p:spPr>
      </p:pic>
    </p:spTree>
    <p:extLst>
      <p:ext uri="{BB962C8B-B14F-4D97-AF65-F5344CB8AC3E}">
        <p14:creationId xmlns:p14="http://schemas.microsoft.com/office/powerpoint/2010/main" val="404820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76D8A0-F840-44FD-94A8-A20CBDF8D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CC844B5A-A65D-41B5-8242-5470C11D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76795CB0-CC14-43E3-9440-AD43DE65E1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220801"/>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4AE8570-D9D3-44BE-A679-3A4B0F1C2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4655F191-B4CD-4FB2-BE68-DA66AA228FAC}"/>
              </a:ext>
            </a:extLst>
          </p:cNvPr>
          <p:cNvSpPr>
            <a:spLocks noGrp="1"/>
          </p:cNvSpPr>
          <p:nvPr>
            <p:ph type="ctrTitle"/>
          </p:nvPr>
        </p:nvSpPr>
        <p:spPr>
          <a:xfrm>
            <a:off x="6736924" y="857675"/>
            <a:ext cx="4566230" cy="3437782"/>
          </a:xfrm>
        </p:spPr>
        <p:txBody>
          <a:bodyPr>
            <a:normAutofit/>
          </a:bodyPr>
          <a:lstStyle/>
          <a:p>
            <a:r>
              <a:rPr lang="en-US" sz="5000"/>
              <a:t>Correlation</a:t>
            </a:r>
          </a:p>
        </p:txBody>
      </p:sp>
      <p:pic>
        <p:nvPicPr>
          <p:cNvPr id="6" name="Picture 5" descr="A screenshot of a cell phone&#10;&#10;Description automatically generated">
            <a:extLst>
              <a:ext uri="{FF2B5EF4-FFF2-40B4-BE49-F238E27FC236}">
                <a16:creationId xmlns:a16="http://schemas.microsoft.com/office/drawing/2014/main" id="{17A5E298-82B7-4BC7-92A0-E7EBED0993F3}"/>
              </a:ext>
            </a:extLst>
          </p:cNvPr>
          <p:cNvPicPr>
            <a:picLocks noChangeAspect="1"/>
          </p:cNvPicPr>
          <p:nvPr/>
        </p:nvPicPr>
        <p:blipFill>
          <a:blip r:embed="rId2"/>
          <a:stretch>
            <a:fillRect/>
          </a:stretch>
        </p:blipFill>
        <p:spPr>
          <a:xfrm>
            <a:off x="872064" y="1785321"/>
            <a:ext cx="4593715" cy="3285377"/>
          </a:xfrm>
          <a:prstGeom prst="rect">
            <a:avLst/>
          </a:prstGeom>
        </p:spPr>
      </p:pic>
    </p:spTree>
    <p:extLst>
      <p:ext uri="{BB962C8B-B14F-4D97-AF65-F5344CB8AC3E}">
        <p14:creationId xmlns:p14="http://schemas.microsoft.com/office/powerpoint/2010/main" val="342548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6CF5E2-0DE5-4106-BFEC-23FBB750D2D2}"/>
              </a:ext>
            </a:extLst>
          </p:cNvPr>
          <p:cNvPicPr>
            <a:picLocks noChangeAspect="1"/>
          </p:cNvPicPr>
          <p:nvPr/>
        </p:nvPicPr>
        <p:blipFill>
          <a:blip r:embed="rId2"/>
          <a:stretch>
            <a:fillRect/>
          </a:stretch>
        </p:blipFill>
        <p:spPr>
          <a:xfrm>
            <a:off x="1728316" y="1565088"/>
            <a:ext cx="8735368" cy="4778515"/>
          </a:xfrm>
          <a:prstGeom prst="rect">
            <a:avLst/>
          </a:prstGeom>
        </p:spPr>
      </p:pic>
      <p:sp>
        <p:nvSpPr>
          <p:cNvPr id="5" name="Title 3">
            <a:extLst>
              <a:ext uri="{FF2B5EF4-FFF2-40B4-BE49-F238E27FC236}">
                <a16:creationId xmlns:a16="http://schemas.microsoft.com/office/drawing/2014/main" id="{DEFE70A9-7C80-4209-8943-F435F4FC6E25}"/>
              </a:ext>
            </a:extLst>
          </p:cNvPr>
          <p:cNvSpPr txBox="1">
            <a:spLocks/>
          </p:cNvSpPr>
          <p:nvPr/>
        </p:nvSpPr>
        <p:spPr>
          <a:xfrm>
            <a:off x="3064412" y="319612"/>
            <a:ext cx="6063175" cy="192824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867" dirty="0"/>
              <a:t>Hypothesis Testing</a:t>
            </a:r>
          </a:p>
        </p:txBody>
      </p:sp>
    </p:spTree>
    <p:extLst>
      <p:ext uri="{BB962C8B-B14F-4D97-AF65-F5344CB8AC3E}">
        <p14:creationId xmlns:p14="http://schemas.microsoft.com/office/powerpoint/2010/main" val="4397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6C0DD7BF-8F3D-4D34-A37A-85563D3D6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9" name="Rectangle 118">
            <a:extLst>
              <a:ext uri="{FF2B5EF4-FFF2-40B4-BE49-F238E27FC236}">
                <a16:creationId xmlns:a16="http://schemas.microsoft.com/office/drawing/2014/main" id="{A82C64D9-D855-4343-BB40-3E465EFFA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21" name="Straight Connector 120">
            <a:extLst>
              <a:ext uri="{FF2B5EF4-FFF2-40B4-BE49-F238E27FC236}">
                <a16:creationId xmlns:a16="http://schemas.microsoft.com/office/drawing/2014/main" id="{106D061A-80BB-4A08-8350-176FFFDCC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B3CF6BE5-8836-47A6-BFA6-BFB4D9B8F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429C610-56A2-448A-A78A-B45BBEC85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27" name="Straight Connector 126">
            <a:extLst>
              <a:ext uri="{FF2B5EF4-FFF2-40B4-BE49-F238E27FC236}">
                <a16:creationId xmlns:a16="http://schemas.microsoft.com/office/drawing/2014/main" id="{381286A6-16B3-4525-9867-BBADEA477A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itle 3">
            <a:extLst>
              <a:ext uri="{FF2B5EF4-FFF2-40B4-BE49-F238E27FC236}">
                <a16:creationId xmlns:a16="http://schemas.microsoft.com/office/drawing/2014/main" id="{A03B8A79-8F72-49E3-8F36-3B16750D54D0}"/>
              </a:ext>
            </a:extLst>
          </p:cNvPr>
          <p:cNvSpPr txBox="1">
            <a:spLocks/>
          </p:cNvSpPr>
          <p:nvPr/>
        </p:nvSpPr>
        <p:spPr>
          <a:xfrm>
            <a:off x="1109980" y="4206240"/>
            <a:ext cx="9966960" cy="1325880"/>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5000"/>
              </a:lnSpc>
              <a:spcAft>
                <a:spcPts val="600"/>
              </a:spcAft>
            </a:pPr>
            <a:r>
              <a:rPr lang="en-US" sz="4100" b="1" cap="all">
                <a:solidFill>
                  <a:schemeClr val="accent1"/>
                </a:solidFill>
              </a:rPr>
              <a:t>Regression</a:t>
            </a:r>
          </a:p>
          <a:p>
            <a:pPr>
              <a:lnSpc>
                <a:spcPct val="85000"/>
              </a:lnSpc>
              <a:spcAft>
                <a:spcPts val="600"/>
              </a:spcAft>
            </a:pPr>
            <a:r>
              <a:rPr lang="en-US" sz="4100" b="1" cap="all">
                <a:solidFill>
                  <a:schemeClr val="accent1"/>
                </a:solidFill>
              </a:rPr>
              <a:t>Analysis</a:t>
            </a:r>
          </a:p>
        </p:txBody>
      </p:sp>
      <p:pic>
        <p:nvPicPr>
          <p:cNvPr id="4" name="Picture 3">
            <a:extLst>
              <a:ext uri="{FF2B5EF4-FFF2-40B4-BE49-F238E27FC236}">
                <a16:creationId xmlns:a16="http://schemas.microsoft.com/office/drawing/2014/main" id="{AA7608EF-E8AC-4B24-8DE8-34FE1A0D4158}"/>
              </a:ext>
            </a:extLst>
          </p:cNvPr>
          <p:cNvPicPr>
            <a:picLocks noChangeAspect="1"/>
          </p:cNvPicPr>
          <p:nvPr/>
        </p:nvPicPr>
        <p:blipFill rotWithShape="1">
          <a:blip r:embed="rId2"/>
          <a:srcRect r="1" b="9405"/>
          <a:stretch/>
        </p:blipFill>
        <p:spPr>
          <a:xfrm>
            <a:off x="243840" y="256539"/>
            <a:ext cx="11704320" cy="3876549"/>
          </a:xfrm>
          <a:prstGeom prst="rect">
            <a:avLst/>
          </a:prstGeom>
        </p:spPr>
      </p:pic>
    </p:spTree>
    <p:extLst>
      <p:ext uri="{BB962C8B-B14F-4D97-AF65-F5344CB8AC3E}">
        <p14:creationId xmlns:p14="http://schemas.microsoft.com/office/powerpoint/2010/main" val="434349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7C684499-6F30-4C6A-8094-E2E3E91B3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4">
            <a:extLst>
              <a:ext uri="{FF2B5EF4-FFF2-40B4-BE49-F238E27FC236}">
                <a16:creationId xmlns:a16="http://schemas.microsoft.com/office/drawing/2014/main" id="{D5AECED4-26C2-4E8F-A340-2402369DC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2F7EF83-0BC3-427A-95D8-F8CD8D0968C7}"/>
              </a:ext>
            </a:extLst>
          </p:cNvPr>
          <p:cNvSpPr>
            <a:spLocks noGrp="1"/>
          </p:cNvSpPr>
          <p:nvPr>
            <p:ph type="ctrTitle"/>
          </p:nvPr>
        </p:nvSpPr>
        <p:spPr>
          <a:xfrm>
            <a:off x="895467" y="863364"/>
            <a:ext cx="6657476" cy="5126124"/>
          </a:xfrm>
        </p:spPr>
        <p:txBody>
          <a:bodyPr anchor="ctr">
            <a:normAutofit/>
          </a:bodyPr>
          <a:lstStyle/>
          <a:p>
            <a:pPr algn="r"/>
            <a:r>
              <a:rPr lang="en-US" sz="6600">
                <a:solidFill>
                  <a:schemeClr val="tx1"/>
                </a:solidFill>
              </a:rPr>
              <a:t>Summary</a:t>
            </a:r>
            <a:br>
              <a:rPr lang="en-US" sz="6600">
                <a:solidFill>
                  <a:schemeClr val="tx1"/>
                </a:solidFill>
              </a:rPr>
            </a:br>
            <a:endParaRPr lang="en-US" sz="6600">
              <a:solidFill>
                <a:schemeClr val="tx1"/>
              </a:solidFill>
            </a:endParaRPr>
          </a:p>
        </p:txBody>
      </p:sp>
      <p:sp>
        <p:nvSpPr>
          <p:cNvPr id="3" name="Subtitle 2">
            <a:extLst>
              <a:ext uri="{FF2B5EF4-FFF2-40B4-BE49-F238E27FC236}">
                <a16:creationId xmlns:a16="http://schemas.microsoft.com/office/drawing/2014/main" id="{8745E30C-CDB3-4AC2-8EA9-C9DC820350A3}"/>
              </a:ext>
            </a:extLst>
          </p:cNvPr>
          <p:cNvSpPr>
            <a:spLocks noGrp="1"/>
          </p:cNvSpPr>
          <p:nvPr>
            <p:ph type="subTitle" idx="1"/>
          </p:nvPr>
        </p:nvSpPr>
        <p:spPr>
          <a:xfrm>
            <a:off x="8352941" y="863364"/>
            <a:ext cx="3082986" cy="5120435"/>
          </a:xfrm>
        </p:spPr>
        <p:txBody>
          <a:bodyPr anchor="ctr">
            <a:normAutofit/>
          </a:bodyPr>
          <a:lstStyle/>
          <a:p>
            <a:pPr algn="l"/>
            <a:r>
              <a:rPr lang="en-US" sz="2000">
                <a:solidFill>
                  <a:schemeClr val="tx1"/>
                </a:solidFill>
              </a:rPr>
              <a:t>Food Taxes and Poverty can almost certainly add to picking unfortunate decisions. The dataset that was used to  analyze the data doesn't provide all the key components to determine if nourishment duties and neediness infer causation. A progressively definite examination with different datasets which incorporates solid and unfortunate nourishment decisions, weight, and exercise ought to be closed to finish the correct investigation.</a:t>
            </a:r>
          </a:p>
        </p:txBody>
      </p:sp>
      <p:cxnSp>
        <p:nvCxnSpPr>
          <p:cNvPr id="29" name="Straight Connector 16">
            <a:extLst>
              <a:ext uri="{FF2B5EF4-FFF2-40B4-BE49-F238E27FC236}">
                <a16:creationId xmlns:a16="http://schemas.microsoft.com/office/drawing/2014/main" id="{C9213D27-7A25-46D8-B1BD-E470E49C6C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961243" y="2054826"/>
            <a:ext cx="0" cy="2743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9430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5F191-B4CD-4FB2-BE68-DA66AA228FAC}"/>
              </a:ext>
            </a:extLst>
          </p:cNvPr>
          <p:cNvSpPr>
            <a:spLocks noGrp="1"/>
          </p:cNvSpPr>
          <p:nvPr>
            <p:ph type="ctrTitle"/>
          </p:nvPr>
        </p:nvSpPr>
        <p:spPr/>
        <p:txBody>
          <a:bodyPr/>
          <a:lstStyle/>
          <a:p>
            <a:r>
              <a:rPr lang="en-US" dirty="0"/>
              <a:t>HYOTHESIS TESTING</a:t>
            </a:r>
          </a:p>
        </p:txBody>
      </p:sp>
      <p:sp>
        <p:nvSpPr>
          <p:cNvPr id="5" name="Subtitle 4">
            <a:extLst>
              <a:ext uri="{FF2B5EF4-FFF2-40B4-BE49-F238E27FC236}">
                <a16:creationId xmlns:a16="http://schemas.microsoft.com/office/drawing/2014/main" id="{E2705B78-A020-4102-81F8-C5C56D27A0EE}"/>
              </a:ext>
            </a:extLst>
          </p:cNvPr>
          <p:cNvSpPr>
            <a:spLocks noGrp="1"/>
          </p:cNvSpPr>
          <p:nvPr>
            <p:ph type="subTitle" idx="1"/>
          </p:nvPr>
        </p:nvSpPr>
        <p:spPr/>
        <p:txBody>
          <a:bodyPr/>
          <a:lstStyle/>
          <a:p>
            <a:r>
              <a:rPr lang="en-US" dirty="0"/>
              <a:t>Environmental Food Factors can contribute to unhealthy food choices.</a:t>
            </a:r>
          </a:p>
        </p:txBody>
      </p:sp>
    </p:spTree>
    <p:extLst>
      <p:ext uri="{BB962C8B-B14F-4D97-AF65-F5344CB8AC3E}">
        <p14:creationId xmlns:p14="http://schemas.microsoft.com/office/powerpoint/2010/main" val="1192821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1E3D71-D704-46E4-8896-A170F2B6AA12}"/>
              </a:ext>
            </a:extLst>
          </p:cNvPr>
          <p:cNvPicPr>
            <a:picLocks noChangeAspect="1"/>
          </p:cNvPicPr>
          <p:nvPr/>
        </p:nvPicPr>
        <p:blipFill>
          <a:blip r:embed="rId2"/>
          <a:stretch>
            <a:fillRect/>
          </a:stretch>
        </p:blipFill>
        <p:spPr>
          <a:xfrm>
            <a:off x="211015" y="1448972"/>
            <a:ext cx="11514153" cy="5160461"/>
          </a:xfrm>
          <a:prstGeom prst="rect">
            <a:avLst/>
          </a:prstGeom>
        </p:spPr>
      </p:pic>
      <p:sp>
        <p:nvSpPr>
          <p:cNvPr id="4" name="Title 3"/>
          <p:cNvSpPr>
            <a:spLocks noGrp="1"/>
          </p:cNvSpPr>
          <p:nvPr>
            <p:ph type="title"/>
          </p:nvPr>
        </p:nvSpPr>
        <p:spPr>
          <a:xfrm>
            <a:off x="499656" y="66309"/>
            <a:ext cx="11514153" cy="1991050"/>
          </a:xfrm>
        </p:spPr>
        <p:txBody>
          <a:bodyPr>
            <a:normAutofit/>
          </a:bodyPr>
          <a:lstStyle/>
          <a:p>
            <a:r>
              <a:rPr lang="en-US" sz="3600"/>
              <a:t>Variables: Grocery Stores in 2009 &amp; Grocery Stores in 2014</a:t>
            </a:r>
            <a:endParaRPr lang="en-US" sz="3600" dirty="0"/>
          </a:p>
        </p:txBody>
      </p:sp>
      <p:sp>
        <p:nvSpPr>
          <p:cNvPr id="5" name="Text Placeholder 4"/>
          <p:cNvSpPr>
            <a:spLocks noGrp="1"/>
          </p:cNvSpPr>
          <p:nvPr>
            <p:ph type="body" idx="1"/>
          </p:nvPr>
        </p:nvSpPr>
        <p:spPr>
          <a:xfrm>
            <a:off x="1885071" y="2057359"/>
            <a:ext cx="6140212" cy="2134897"/>
          </a:xfrm>
        </p:spPr>
        <p:txBody>
          <a:bodyPr>
            <a:normAutofit/>
          </a:bodyPr>
          <a:lstStyle/>
          <a:p>
            <a:pPr algn="just"/>
            <a:r>
              <a:rPr lang="en-US" dirty="0"/>
              <a:t>There is seem to be  an increase overall grocery stores across all counties in the state of Texas.  Stores have increased from 2009 to 2014 with NY having the maximum increase.</a:t>
            </a:r>
          </a:p>
        </p:txBody>
      </p:sp>
    </p:spTree>
    <p:extLst>
      <p:ext uri="{BB962C8B-B14F-4D97-AF65-F5344CB8AC3E}">
        <p14:creationId xmlns:p14="http://schemas.microsoft.com/office/powerpoint/2010/main" val="417078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1" name="Rectangle 36">
            <a:extLst>
              <a:ext uri="{FF2B5EF4-FFF2-40B4-BE49-F238E27FC236}">
                <a16:creationId xmlns:a16="http://schemas.microsoft.com/office/drawing/2014/main" id="{6C0DD7BF-8F3D-4D34-A37A-85563D3D6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38">
            <a:extLst>
              <a:ext uri="{FF2B5EF4-FFF2-40B4-BE49-F238E27FC236}">
                <a16:creationId xmlns:a16="http://schemas.microsoft.com/office/drawing/2014/main" id="{A82C64D9-D855-4343-BB40-3E465EFFA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53" name="Straight Connector 40">
            <a:extLst>
              <a:ext uri="{FF2B5EF4-FFF2-40B4-BE49-F238E27FC236}">
                <a16:creationId xmlns:a16="http://schemas.microsoft.com/office/drawing/2014/main" id="{106D061A-80BB-4A08-8350-176FFFDCC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54" name="Rectangle 42">
            <a:extLst>
              <a:ext uri="{FF2B5EF4-FFF2-40B4-BE49-F238E27FC236}">
                <a16:creationId xmlns:a16="http://schemas.microsoft.com/office/drawing/2014/main" id="{B3CF6BE5-8836-47A6-BFA6-BFB4D9B8F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44">
            <a:extLst>
              <a:ext uri="{FF2B5EF4-FFF2-40B4-BE49-F238E27FC236}">
                <a16:creationId xmlns:a16="http://schemas.microsoft.com/office/drawing/2014/main" id="{0429C610-56A2-448A-A78A-B45BBEC85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46">
            <a:extLst>
              <a:ext uri="{FF2B5EF4-FFF2-40B4-BE49-F238E27FC236}">
                <a16:creationId xmlns:a16="http://schemas.microsoft.com/office/drawing/2014/main" id="{381286A6-16B3-4525-9867-BBADEA477A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45896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510DF05-1DB8-48B6-8545-8436E2E39F23}"/>
              </a:ext>
            </a:extLst>
          </p:cNvPr>
          <p:cNvSpPr>
            <a:spLocks noGrp="1"/>
          </p:cNvSpPr>
          <p:nvPr>
            <p:ph type="title"/>
          </p:nvPr>
        </p:nvSpPr>
        <p:spPr>
          <a:xfrm>
            <a:off x="1281430" y="4874252"/>
            <a:ext cx="9966960" cy="1325880"/>
          </a:xfrm>
        </p:spPr>
        <p:txBody>
          <a:bodyPr vert="horz" lIns="91440" tIns="45720" rIns="91440" bIns="45720" rtlCol="0" anchor="b">
            <a:normAutofit/>
          </a:bodyPr>
          <a:lstStyle/>
          <a:p>
            <a:pPr algn="ctr">
              <a:lnSpc>
                <a:spcPct val="85000"/>
              </a:lnSpc>
            </a:pPr>
            <a:r>
              <a:rPr lang="en-US" sz="4600" b="1" cap="all" dirty="0"/>
              <a:t>Variables: Grocery Stores in 2009 &amp; Grocery Stores in 2014</a:t>
            </a:r>
          </a:p>
        </p:txBody>
      </p:sp>
      <p:pic>
        <p:nvPicPr>
          <p:cNvPr id="4" name="Picture 3">
            <a:extLst>
              <a:ext uri="{FF2B5EF4-FFF2-40B4-BE49-F238E27FC236}">
                <a16:creationId xmlns:a16="http://schemas.microsoft.com/office/drawing/2014/main" id="{99652595-6B35-43FE-A3C7-266C17FE14A5}"/>
              </a:ext>
            </a:extLst>
          </p:cNvPr>
          <p:cNvPicPr>
            <a:picLocks noChangeAspect="1"/>
          </p:cNvPicPr>
          <p:nvPr/>
        </p:nvPicPr>
        <p:blipFill rotWithShape="1">
          <a:blip r:embed="rId2"/>
          <a:srcRect t="33099" r="1" b="1599"/>
          <a:stretch/>
        </p:blipFill>
        <p:spPr>
          <a:xfrm>
            <a:off x="243840" y="256539"/>
            <a:ext cx="11704320" cy="4401817"/>
          </a:xfrm>
          <a:prstGeom prst="rect">
            <a:avLst/>
          </a:prstGeom>
        </p:spPr>
      </p:pic>
    </p:spTree>
    <p:extLst>
      <p:ext uri="{BB962C8B-B14F-4D97-AF65-F5344CB8AC3E}">
        <p14:creationId xmlns:p14="http://schemas.microsoft.com/office/powerpoint/2010/main" val="1839105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6C0DD7BF-8F3D-4D34-A37A-85563D3D6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9" name="Rectangle 138">
            <a:extLst>
              <a:ext uri="{FF2B5EF4-FFF2-40B4-BE49-F238E27FC236}">
                <a16:creationId xmlns:a16="http://schemas.microsoft.com/office/drawing/2014/main" id="{A82C64D9-D855-4343-BB40-3E465EFFA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41" name="Straight Connector 140">
            <a:extLst>
              <a:ext uri="{FF2B5EF4-FFF2-40B4-BE49-F238E27FC236}">
                <a16:creationId xmlns:a16="http://schemas.microsoft.com/office/drawing/2014/main" id="{106D061A-80BB-4A08-8350-176FFFDCC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6E3AA470-3B69-490E-97A2-0A6A6AB58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145" name="Rectangle 144">
            <a:extLst>
              <a:ext uri="{FF2B5EF4-FFF2-40B4-BE49-F238E27FC236}">
                <a16:creationId xmlns:a16="http://schemas.microsoft.com/office/drawing/2014/main" id="{0713BAD8-E33C-42AC-A8E6-8F3D8B376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47" name="Straight Connector 146">
            <a:extLst>
              <a:ext uri="{FF2B5EF4-FFF2-40B4-BE49-F238E27FC236}">
                <a16:creationId xmlns:a16="http://schemas.microsoft.com/office/drawing/2014/main" id="{632979E2-B89C-40AF-BC3B-F1B518211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2D195C48-3B53-4363-9FA7-58E5976EA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 name="Title 3"/>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4200" b="1" cap="all">
                <a:solidFill>
                  <a:srgbClr val="FFFFFF"/>
                </a:solidFill>
              </a:rPr>
              <a:t>Asian Access to stores</a:t>
            </a:r>
            <a:br>
              <a:rPr lang="en-US" sz="4200" b="1" cap="all">
                <a:solidFill>
                  <a:srgbClr val="FFFFFF"/>
                </a:solidFill>
              </a:rPr>
            </a:br>
            <a:r>
              <a:rPr lang="en-US" sz="4200" b="1" cap="all">
                <a:solidFill>
                  <a:srgbClr val="FFFFFF"/>
                </a:solidFill>
              </a:rPr>
              <a:t> in 2015 stores in 2015</a:t>
            </a:r>
          </a:p>
        </p:txBody>
      </p:sp>
      <p:sp>
        <p:nvSpPr>
          <p:cNvPr id="5" name="Text Placeholder 4"/>
          <p:cNvSpPr>
            <a:spLocks noGrp="1"/>
          </p:cNvSpPr>
          <p:nvPr>
            <p:ph type="body" idx="1"/>
          </p:nvPr>
        </p:nvSpPr>
        <p:spPr>
          <a:xfrm>
            <a:off x="8210328" y="4541697"/>
            <a:ext cx="3082986" cy="1543422"/>
          </a:xfrm>
        </p:spPr>
        <p:txBody>
          <a:bodyPr vert="horz" lIns="91440" tIns="45720" rIns="91440" bIns="45720" rtlCol="0">
            <a:normAutofit/>
          </a:bodyPr>
          <a:lstStyle/>
          <a:p>
            <a:pPr algn="ctr">
              <a:spcBef>
                <a:spcPts val="1400"/>
              </a:spcBef>
            </a:pPr>
            <a:r>
              <a:rPr lang="en-US" sz="2000" dirty="0">
                <a:solidFill>
                  <a:srgbClr val="FFFFFF"/>
                </a:solidFill>
              </a:rPr>
              <a:t>California , Texas and NJ have maximum Asian Access to stores in 2015</a:t>
            </a:r>
          </a:p>
        </p:txBody>
      </p:sp>
      <p:pic>
        <p:nvPicPr>
          <p:cNvPr id="3076" name="Picture 4">
            <a:extLst>
              <a:ext uri="{FF2B5EF4-FFF2-40B4-BE49-F238E27FC236}">
                <a16:creationId xmlns:a16="http://schemas.microsoft.com/office/drawing/2014/main" id="{FBEC731C-CB94-4CF4-A8EE-470887B61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09" r="3" b="3179"/>
          <a:stretch/>
        </p:blipFill>
        <p:spPr bwMode="auto">
          <a:xfrm>
            <a:off x="872064" y="857675"/>
            <a:ext cx="6045576" cy="514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25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68A5362-EC3B-4BE3-804B-E6B289AF8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1D37744E-F5F6-4ED5-9F5F-21183A8FE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77" name="Straight Connector 76">
            <a:extLst>
              <a:ext uri="{FF2B5EF4-FFF2-40B4-BE49-F238E27FC236}">
                <a16:creationId xmlns:a16="http://schemas.microsoft.com/office/drawing/2014/main" id="{DD9D7C55-D0C1-4B48-ADC5-A9E322B19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0BCB6D3E-2815-49BC-A13F-4EFD17509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81" name="Rectangle 80">
            <a:extLst>
              <a:ext uri="{FF2B5EF4-FFF2-40B4-BE49-F238E27FC236}">
                <a16:creationId xmlns:a16="http://schemas.microsoft.com/office/drawing/2014/main" id="{C77A9593-26A9-4234-8351-9339ABF91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83" name="Straight Connector 82">
            <a:extLst>
              <a:ext uri="{FF2B5EF4-FFF2-40B4-BE49-F238E27FC236}">
                <a16:creationId xmlns:a16="http://schemas.microsoft.com/office/drawing/2014/main" id="{6E1AD3BD-190E-448E-9100-7E7AAB9BB9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7723AC0F-348F-4B67-BAC9-F3049BD20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 name="Title 3"/>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5400" b="1" cap="all">
                <a:solidFill>
                  <a:srgbClr val="FFFFFF"/>
                </a:solidFill>
              </a:rPr>
              <a:t>Black Access Stores in 2018</a:t>
            </a:r>
          </a:p>
        </p:txBody>
      </p:sp>
      <p:sp>
        <p:nvSpPr>
          <p:cNvPr id="5" name="Text Placeholder 4"/>
          <p:cNvSpPr>
            <a:spLocks noGrp="1"/>
          </p:cNvSpPr>
          <p:nvPr>
            <p:ph type="body" idx="1"/>
          </p:nvPr>
        </p:nvSpPr>
        <p:spPr>
          <a:xfrm>
            <a:off x="8210328" y="4541697"/>
            <a:ext cx="3082986" cy="1543422"/>
          </a:xfrm>
        </p:spPr>
        <p:txBody>
          <a:bodyPr vert="horz" lIns="91440" tIns="45720" rIns="91440" bIns="45720" rtlCol="0">
            <a:normAutofit/>
          </a:bodyPr>
          <a:lstStyle/>
          <a:p>
            <a:pPr algn="ctr">
              <a:spcBef>
                <a:spcPts val="1400"/>
              </a:spcBef>
            </a:pPr>
            <a:r>
              <a:rPr lang="en-US" sz="2000">
                <a:solidFill>
                  <a:srgbClr val="FFFFFF"/>
                </a:solidFill>
              </a:rPr>
              <a:t>Texas, Georgia, and Florida have maximum Black Store Access in 2015</a:t>
            </a:r>
          </a:p>
        </p:txBody>
      </p:sp>
      <p:pic>
        <p:nvPicPr>
          <p:cNvPr id="3076" name="Picture 4">
            <a:extLst>
              <a:ext uri="{FF2B5EF4-FFF2-40B4-BE49-F238E27FC236}">
                <a16:creationId xmlns:a16="http://schemas.microsoft.com/office/drawing/2014/main" id="{FBEC731C-CB94-4CF4-A8EE-470887B617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0"/>
            <a:ext cx="708055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317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4" name="Rectangle 89">
            <a:extLst>
              <a:ext uri="{FF2B5EF4-FFF2-40B4-BE49-F238E27FC236}">
                <a16:creationId xmlns:a16="http://schemas.microsoft.com/office/drawing/2014/main" id="{368A5362-EC3B-4BE3-804B-E6B289AF8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91">
            <a:extLst>
              <a:ext uri="{FF2B5EF4-FFF2-40B4-BE49-F238E27FC236}">
                <a16:creationId xmlns:a16="http://schemas.microsoft.com/office/drawing/2014/main" id="{1D37744E-F5F6-4ED5-9F5F-21183A8FE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06" name="Straight Connector 93">
            <a:extLst>
              <a:ext uri="{FF2B5EF4-FFF2-40B4-BE49-F238E27FC236}">
                <a16:creationId xmlns:a16="http://schemas.microsoft.com/office/drawing/2014/main" id="{DD9D7C55-D0C1-4B48-ADC5-A9E322B19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07" name="Rectangle 95">
            <a:extLst>
              <a:ext uri="{FF2B5EF4-FFF2-40B4-BE49-F238E27FC236}">
                <a16:creationId xmlns:a16="http://schemas.microsoft.com/office/drawing/2014/main" id="{0BCB6D3E-2815-49BC-A13F-4EFD17509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108" name="Rectangle 97">
            <a:extLst>
              <a:ext uri="{FF2B5EF4-FFF2-40B4-BE49-F238E27FC236}">
                <a16:creationId xmlns:a16="http://schemas.microsoft.com/office/drawing/2014/main" id="{C77A9593-26A9-4234-8351-9339ABF91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09" name="Straight Connector 99">
            <a:extLst>
              <a:ext uri="{FF2B5EF4-FFF2-40B4-BE49-F238E27FC236}">
                <a16:creationId xmlns:a16="http://schemas.microsoft.com/office/drawing/2014/main" id="{6E1AD3BD-190E-448E-9100-7E7AAB9BB9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10" name="Rectangle 101">
            <a:extLst>
              <a:ext uri="{FF2B5EF4-FFF2-40B4-BE49-F238E27FC236}">
                <a16:creationId xmlns:a16="http://schemas.microsoft.com/office/drawing/2014/main" id="{7723AC0F-348F-4B67-BAC9-F3049BD20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 name="Title 3"/>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5400" b="1" cap="all" dirty="0">
                <a:solidFill>
                  <a:srgbClr val="FFFFFF"/>
                </a:solidFill>
              </a:rPr>
              <a:t>White Access Stores in 2018</a:t>
            </a:r>
          </a:p>
        </p:txBody>
      </p:sp>
      <p:sp>
        <p:nvSpPr>
          <p:cNvPr id="5" name="Text Placeholder 4"/>
          <p:cNvSpPr>
            <a:spLocks noGrp="1"/>
          </p:cNvSpPr>
          <p:nvPr>
            <p:ph type="body" idx="1"/>
          </p:nvPr>
        </p:nvSpPr>
        <p:spPr>
          <a:xfrm>
            <a:off x="7943850" y="4541696"/>
            <a:ext cx="3379844" cy="1821001"/>
          </a:xfrm>
        </p:spPr>
        <p:txBody>
          <a:bodyPr vert="horz" lIns="91440" tIns="45720" rIns="91440" bIns="45720" rtlCol="0">
            <a:normAutofit/>
          </a:bodyPr>
          <a:lstStyle/>
          <a:p>
            <a:pPr algn="ctr">
              <a:spcBef>
                <a:spcPts val="1400"/>
              </a:spcBef>
            </a:pPr>
            <a:r>
              <a:rPr lang="en-US" sz="2000" dirty="0">
                <a:solidFill>
                  <a:srgbClr val="FFFFFF"/>
                </a:solidFill>
              </a:rPr>
              <a:t>Texas, California, and Florida have maximum White  Store Access in 2015</a:t>
            </a:r>
          </a:p>
        </p:txBody>
      </p:sp>
      <p:pic>
        <p:nvPicPr>
          <p:cNvPr id="12" name="Picture 2">
            <a:extLst>
              <a:ext uri="{FF2B5EF4-FFF2-40B4-BE49-F238E27FC236}">
                <a16:creationId xmlns:a16="http://schemas.microsoft.com/office/drawing/2014/main" id="{676FFD92-48D2-45D4-B50E-6C1566EADE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800" y="476250"/>
            <a:ext cx="6409095" cy="588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511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68A5362-EC3B-4BE3-804B-E6B289AF8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1D37744E-F5F6-4ED5-9F5F-21183A8FE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77" name="Straight Connector 76">
            <a:extLst>
              <a:ext uri="{FF2B5EF4-FFF2-40B4-BE49-F238E27FC236}">
                <a16:creationId xmlns:a16="http://schemas.microsoft.com/office/drawing/2014/main" id="{DD9D7C55-D0C1-4B48-ADC5-A9E322B19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0BCB6D3E-2815-49BC-A13F-4EFD17509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81" name="Rectangle 80">
            <a:extLst>
              <a:ext uri="{FF2B5EF4-FFF2-40B4-BE49-F238E27FC236}">
                <a16:creationId xmlns:a16="http://schemas.microsoft.com/office/drawing/2014/main" id="{C77A9593-26A9-4234-8351-9339ABF91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83" name="Straight Connector 82">
            <a:extLst>
              <a:ext uri="{FF2B5EF4-FFF2-40B4-BE49-F238E27FC236}">
                <a16:creationId xmlns:a16="http://schemas.microsoft.com/office/drawing/2014/main" id="{6E1AD3BD-190E-448E-9100-7E7AAB9BB9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7723AC0F-348F-4B67-BAC9-F3049BD20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A44DBCC-2DE0-4962-AEBA-B47F898307A6}"/>
              </a:ext>
            </a:extLst>
          </p:cNvPr>
          <p:cNvSpPr txBox="1">
            <a:spLocks/>
          </p:cNvSpPr>
          <p:nvPr/>
        </p:nvSpPr>
        <p:spPr>
          <a:xfrm>
            <a:off x="8024236" y="2194518"/>
            <a:ext cx="3113366" cy="2211345"/>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5000"/>
              </a:lnSpc>
              <a:spcAft>
                <a:spcPts val="600"/>
              </a:spcAft>
            </a:pPr>
            <a:r>
              <a:rPr lang="en-US" sz="3600" b="1" cap="all" dirty="0">
                <a:solidFill>
                  <a:srgbClr val="FFFFFF"/>
                </a:solidFill>
              </a:rPr>
              <a:t>Probability Mass Function</a:t>
            </a:r>
          </a:p>
        </p:txBody>
      </p:sp>
      <p:pic>
        <p:nvPicPr>
          <p:cNvPr id="36" name="Picture 2">
            <a:extLst>
              <a:ext uri="{FF2B5EF4-FFF2-40B4-BE49-F238E27FC236}">
                <a16:creationId xmlns:a16="http://schemas.microsoft.com/office/drawing/2014/main" id="{27E0FDD4-CD1D-4C55-ABEC-35EEAAB346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2064" y="1428939"/>
            <a:ext cx="6045576" cy="399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5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68A5362-EC3B-4BE3-804B-E6B289AF8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1D37744E-F5F6-4ED5-9F5F-21183A8FE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DD9D7C55-D0C1-4B48-ADC5-A9E322B19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AF76D8A0-F840-44FD-94A8-A20CBDF8D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useBgFill="1">
        <p:nvSpPr>
          <p:cNvPr id="79" name="Rectangle 78">
            <a:extLst>
              <a:ext uri="{FF2B5EF4-FFF2-40B4-BE49-F238E27FC236}">
                <a16:creationId xmlns:a16="http://schemas.microsoft.com/office/drawing/2014/main" id="{CC844B5A-A65D-41B5-8242-5470C11D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81" name="Straight Connector 80">
            <a:extLst>
              <a:ext uri="{FF2B5EF4-FFF2-40B4-BE49-F238E27FC236}">
                <a16:creationId xmlns:a16="http://schemas.microsoft.com/office/drawing/2014/main" id="{76795CB0-CC14-43E3-9440-AD43DE65E1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220801"/>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14AE8570-D9D3-44BE-A679-3A4B0F1C27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A44DBCC-2DE0-4962-AEBA-B47F898307A6}"/>
              </a:ext>
            </a:extLst>
          </p:cNvPr>
          <p:cNvSpPr txBox="1">
            <a:spLocks/>
          </p:cNvSpPr>
          <p:nvPr/>
        </p:nvSpPr>
        <p:spPr>
          <a:xfrm>
            <a:off x="6413150" y="838837"/>
            <a:ext cx="5213775" cy="3437782"/>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5000"/>
              </a:lnSpc>
              <a:spcAft>
                <a:spcPts val="600"/>
              </a:spcAft>
            </a:pPr>
            <a:r>
              <a:rPr lang="en-US" sz="5600" b="1" cap="all" dirty="0">
                <a:solidFill>
                  <a:srgbClr val="FFFFFF"/>
                </a:solidFill>
              </a:rPr>
              <a:t>Cumulative Distribution Function</a:t>
            </a:r>
          </a:p>
        </p:txBody>
      </p:sp>
      <p:pic>
        <p:nvPicPr>
          <p:cNvPr id="6146" name="Picture 2" descr="A screenshot of a social media post&#10;&#10;Description automatically generated">
            <a:extLst>
              <a:ext uri="{FF2B5EF4-FFF2-40B4-BE49-F238E27FC236}">
                <a16:creationId xmlns:a16="http://schemas.microsoft.com/office/drawing/2014/main" id="{AD41C84B-EDB7-4794-AC32-F2AFF09C49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2064" y="1869003"/>
            <a:ext cx="4593715" cy="311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00692"/>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223</Words>
  <Application>Microsoft Office PowerPoint</Application>
  <PresentationFormat>Widescreen</PresentationFormat>
  <Paragraphs>29</Paragraphs>
  <Slides>16</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Calibri</vt:lpstr>
      <vt:lpstr>Corbel</vt:lpstr>
      <vt:lpstr>Basis</vt:lpstr>
      <vt:lpstr>Environmental Factors</vt:lpstr>
      <vt:lpstr>HYOTHESIS TESTING</vt:lpstr>
      <vt:lpstr>Variables: Grocery Stores in 2009 &amp; Grocery Stores in 2014</vt:lpstr>
      <vt:lpstr>Variables: Grocery Stores in 2009 &amp; Grocery Stores in 2014</vt:lpstr>
      <vt:lpstr>Asian Access to stores  in 2015 stores in 2015</vt:lpstr>
      <vt:lpstr>Black Access Stores in 2018</vt:lpstr>
      <vt:lpstr>White Access Stores in 2018</vt:lpstr>
      <vt:lpstr>PowerPoint Presentation</vt:lpstr>
      <vt:lpstr>PowerPoint Presentation</vt:lpstr>
      <vt:lpstr>PowerPoint Presentation</vt:lpstr>
      <vt:lpstr>PowerPoint Presentation</vt:lpstr>
      <vt:lpstr>PowerPoint Presentation</vt:lpstr>
      <vt:lpstr>Correlation</vt:lpstr>
      <vt:lpstr>PowerPoint Presentation</vt:lpstr>
      <vt:lpstr>PowerPoint Presentation</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Factors</dc:title>
  <dc:creator>carla harrell</dc:creator>
  <cp:lastModifiedBy>carla harrell</cp:lastModifiedBy>
  <cp:revision>2</cp:revision>
  <dcterms:created xsi:type="dcterms:W3CDTF">2019-11-16T13:43:28Z</dcterms:created>
  <dcterms:modified xsi:type="dcterms:W3CDTF">2019-11-16T15:11:08Z</dcterms:modified>
</cp:coreProperties>
</file>